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58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2EE66-10D3-454E-B5A4-CFD2FC8FCFEE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E1F08-E4F7-4DB8-B961-3866555D0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50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1F08-E4F7-4DB8-B961-3866555D02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094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0EF9C-6CCA-4EB7-83CB-977219D07610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7A74B-11A7-4ECC-9F40-9C39B4DBF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48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0EF9C-6CCA-4EB7-83CB-977219D07610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7A74B-11A7-4ECC-9F40-9C39B4DBF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0EF9C-6CCA-4EB7-83CB-977219D07610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7A74B-11A7-4ECC-9F40-9C39B4DBF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5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0EF9C-6CCA-4EB7-83CB-977219D07610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7A74B-11A7-4ECC-9F40-9C39B4DBF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86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0EF9C-6CCA-4EB7-83CB-977219D07610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7A74B-11A7-4ECC-9F40-9C39B4DBF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49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0EF9C-6CCA-4EB7-83CB-977219D07610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7A74B-11A7-4ECC-9F40-9C39B4DBF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8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0EF9C-6CCA-4EB7-83CB-977219D07610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7A74B-11A7-4ECC-9F40-9C39B4DBF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53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0EF9C-6CCA-4EB7-83CB-977219D07610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7A74B-11A7-4ECC-9F40-9C39B4DBF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16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0EF9C-6CCA-4EB7-83CB-977219D07610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7A74B-11A7-4ECC-9F40-9C39B4DBF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8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0EF9C-6CCA-4EB7-83CB-977219D07610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7A74B-11A7-4ECC-9F40-9C39B4DBF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23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0EF9C-6CCA-4EB7-83CB-977219D07610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7A74B-11A7-4ECC-9F40-9C39B4DBF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35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0EF9C-6CCA-4EB7-83CB-977219D07610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7A74B-11A7-4ECC-9F40-9C39B4DBF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2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2340" y="-257880"/>
            <a:ext cx="9144000" cy="899767"/>
          </a:xfrm>
        </p:spPr>
        <p:txBody>
          <a:bodyPr>
            <a:normAutofit/>
          </a:bodyPr>
          <a:lstStyle/>
          <a:p>
            <a:r>
              <a:rPr lang="en-US" sz="3200" b="1" u="sng" dirty="0" smtClean="0"/>
              <a:t>Analyzing Crime Patterns Around Walmart and Target</a:t>
            </a:r>
            <a:endParaRPr lang="en-US" sz="3200" b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90106" y="641887"/>
            <a:ext cx="3308467" cy="579264"/>
          </a:xfrm>
        </p:spPr>
        <p:txBody>
          <a:bodyPr>
            <a:normAutofit/>
          </a:bodyPr>
          <a:lstStyle/>
          <a:p>
            <a:r>
              <a:rPr lang="en-US" i="1" dirty="0" smtClean="0"/>
              <a:t>Sal Figueroa: </a:t>
            </a:r>
            <a:r>
              <a:rPr lang="en-US" i="1" dirty="0" smtClean="0"/>
              <a:t>GEOG -120 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75" y="1136075"/>
            <a:ext cx="3452727" cy="5466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52" y="1136074"/>
            <a:ext cx="8097521" cy="546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6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79" y="0"/>
            <a:ext cx="12035444" cy="1325563"/>
          </a:xfrm>
        </p:spPr>
        <p:txBody>
          <a:bodyPr>
            <a:normAutofit/>
          </a:bodyPr>
          <a:lstStyle/>
          <a:p>
            <a:r>
              <a:rPr lang="en-US" sz="3600" b="1" u="sng" dirty="0" smtClean="0"/>
              <a:t>So Where Does the North County San Diego Start and end?</a:t>
            </a:r>
            <a:endParaRPr lang="en-US" sz="3600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25" y="1094104"/>
            <a:ext cx="7190216" cy="5556077"/>
          </a:xfrm>
        </p:spPr>
      </p:pic>
      <p:sp>
        <p:nvSpPr>
          <p:cNvPr id="6" name="TextBox 5"/>
          <p:cNvSpPr txBox="1"/>
          <p:nvPr/>
        </p:nvSpPr>
        <p:spPr>
          <a:xfrm>
            <a:off x="563879" y="1396538"/>
            <a:ext cx="40081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are the parameters of this simple crime study between </a:t>
            </a:r>
            <a:r>
              <a:rPr lang="en-US" dirty="0"/>
              <a:t>r</a:t>
            </a:r>
            <a:r>
              <a:rPr lang="en-US" dirty="0" smtClean="0"/>
              <a:t>etail stores?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What’s the radius and time frame of interest for each location?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to account for locations that are within the crime radius of another location.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132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742" y="-229960"/>
            <a:ext cx="11625944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u="sng" dirty="0" smtClean="0"/>
              <a:t>Median, Low-to-Moderate Income parts of </a:t>
            </a:r>
            <a:r>
              <a:rPr lang="en-US" sz="3600" b="1" u="sng" dirty="0" smtClean="0"/>
              <a:t>North County SD</a:t>
            </a:r>
            <a:endParaRPr lang="en-US" sz="3600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2" y="1753984"/>
            <a:ext cx="6262123" cy="4859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120" y="1753984"/>
            <a:ext cx="5312079" cy="48596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8887" y="680104"/>
            <a:ext cx="11423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B - Low to Moderate Income-Population by Block Group. (51% or more of the households earn less that 80 percent of the area </a:t>
            </a:r>
            <a:r>
              <a:rPr lang="en-US" sz="1600" dirty="0"/>
              <a:t>m</a:t>
            </a:r>
            <a:r>
              <a:rPr lang="en-US" sz="1600" dirty="0" smtClean="0"/>
              <a:t>edian income, AMI.)</a:t>
            </a:r>
          </a:p>
          <a:p>
            <a:r>
              <a:rPr lang="en-US" sz="1600" dirty="0" smtClean="0"/>
              <a:t>Figure C - 2020 USA Median Household Income split into 5 income levels.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35003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067" y="-252942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Crimes to consider: How many classifications?</a:t>
            </a:r>
            <a:endParaRPr lang="en-US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391025" y="856357"/>
            <a:ext cx="416348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/>
              <a:t>Final List of Crimes Committed (4)</a:t>
            </a:r>
            <a:endParaRPr lang="en-US" sz="800" dirty="0"/>
          </a:p>
          <a:p>
            <a:pPr lvl="0"/>
            <a:r>
              <a:rPr lang="en-US" sz="800" b="1" i="1" dirty="0"/>
              <a:t>Drugs/Alcohol</a:t>
            </a:r>
            <a:endParaRPr lang="en-US" sz="800" dirty="0"/>
          </a:p>
          <a:p>
            <a:pPr lvl="1"/>
            <a:r>
              <a:rPr lang="en-US" sz="800" i="1" dirty="0"/>
              <a:t>DUI</a:t>
            </a:r>
            <a:endParaRPr lang="en-US" sz="800" dirty="0"/>
          </a:p>
          <a:p>
            <a:pPr lvl="1"/>
            <a:r>
              <a:rPr lang="en-US" sz="800" i="1" dirty="0"/>
              <a:t>POSSESS CONTROLLED SUBSTANCE / PARAPHERNALIA / NARCOTICS</a:t>
            </a:r>
            <a:endParaRPr lang="en-US" sz="800" dirty="0"/>
          </a:p>
          <a:p>
            <a:pPr lvl="1"/>
            <a:r>
              <a:rPr lang="en-US" sz="800" i="1" dirty="0"/>
              <a:t>USE/UNDER THE INFLUENCE OF CONTROLLED SUBSTANCES</a:t>
            </a:r>
            <a:endParaRPr lang="en-US" sz="800" dirty="0"/>
          </a:p>
          <a:p>
            <a:pPr lvl="1"/>
            <a:r>
              <a:rPr lang="en-US" sz="800" i="1" dirty="0"/>
              <a:t>MINOR POSS ALC</a:t>
            </a:r>
            <a:endParaRPr lang="en-US" sz="800" dirty="0"/>
          </a:p>
          <a:p>
            <a:pPr lvl="1"/>
            <a:r>
              <a:rPr lang="en-US" sz="800" i="1" dirty="0"/>
              <a:t>TREATMENT-MANDATED FELONY HARD DRUGS W/2 PRIORS (F)</a:t>
            </a:r>
            <a:endParaRPr lang="en-US" sz="800" dirty="0"/>
          </a:p>
          <a:p>
            <a:pPr lvl="1"/>
            <a:r>
              <a:rPr lang="en-US" sz="800" i="1" dirty="0"/>
              <a:t>DISORDERLY CONDUCT (if referring to intoxication)</a:t>
            </a:r>
            <a:endParaRPr lang="en-US" sz="800" dirty="0"/>
          </a:p>
          <a:p>
            <a:pPr lvl="0"/>
            <a:r>
              <a:rPr lang="en-US" sz="800" b="1" i="1" dirty="0"/>
              <a:t>Violent Crime</a:t>
            </a:r>
            <a:endParaRPr lang="en-US" sz="800" dirty="0"/>
          </a:p>
          <a:p>
            <a:pPr lvl="1"/>
            <a:r>
              <a:rPr lang="en-US" sz="800" i="1" dirty="0"/>
              <a:t>SIMPLE BATTERY / BATTERY ON PERSON</a:t>
            </a:r>
            <a:endParaRPr lang="en-US" sz="800" dirty="0"/>
          </a:p>
          <a:p>
            <a:pPr lvl="1"/>
            <a:r>
              <a:rPr lang="en-US" sz="800" i="1" dirty="0"/>
              <a:t>BATTERY</a:t>
            </a:r>
            <a:endParaRPr lang="en-US" sz="800" dirty="0"/>
          </a:p>
          <a:p>
            <a:pPr lvl="1"/>
            <a:r>
              <a:rPr lang="en-US" sz="800" i="1" dirty="0"/>
              <a:t>COMMERCIAL ROBBERY</a:t>
            </a:r>
            <a:endParaRPr lang="en-US" sz="800" dirty="0"/>
          </a:p>
          <a:p>
            <a:pPr lvl="1"/>
            <a:r>
              <a:rPr lang="en-US" sz="800" i="1" dirty="0"/>
              <a:t>STREET ROBBERY</a:t>
            </a:r>
            <a:endParaRPr lang="en-US" sz="800" dirty="0"/>
          </a:p>
          <a:p>
            <a:pPr lvl="1"/>
            <a:r>
              <a:rPr lang="en-US" sz="800" i="1" dirty="0"/>
              <a:t>OTHER ROBBERY</a:t>
            </a:r>
            <a:endParaRPr lang="en-US" sz="800" dirty="0"/>
          </a:p>
          <a:p>
            <a:pPr lvl="1"/>
            <a:r>
              <a:rPr lang="en-US" sz="800" i="1" dirty="0"/>
              <a:t>SPOUSAL/COHABITANT ABUSE</a:t>
            </a:r>
            <a:endParaRPr lang="en-US" sz="800" dirty="0"/>
          </a:p>
          <a:p>
            <a:pPr lvl="1"/>
            <a:r>
              <a:rPr lang="en-US" sz="800" i="1" dirty="0"/>
              <a:t>ARSON</a:t>
            </a:r>
            <a:endParaRPr lang="en-US" sz="800" dirty="0"/>
          </a:p>
          <a:p>
            <a:pPr lvl="1"/>
            <a:r>
              <a:rPr lang="en-US" sz="800" i="1" dirty="0"/>
              <a:t>ASSAULT W/DEADLY WEAPON</a:t>
            </a:r>
            <a:endParaRPr lang="en-US" sz="800" dirty="0"/>
          </a:p>
          <a:p>
            <a:pPr lvl="1"/>
            <a:r>
              <a:rPr lang="en-US" sz="800" i="1" dirty="0"/>
              <a:t>THREATEN CRIME / EXECUTIVE OFFICER</a:t>
            </a:r>
            <a:endParaRPr lang="en-US" sz="800" dirty="0"/>
          </a:p>
          <a:p>
            <a:pPr lvl="1"/>
            <a:r>
              <a:rPr lang="en-US" sz="800" i="1" dirty="0"/>
              <a:t>EXHIBIT DEADLY WEAPON</a:t>
            </a:r>
            <a:endParaRPr lang="en-US" sz="800" dirty="0"/>
          </a:p>
          <a:p>
            <a:pPr lvl="1"/>
            <a:r>
              <a:rPr lang="en-US" sz="800" i="1" dirty="0"/>
              <a:t>CAUSE HARM/DEATH OF ELDER /DEPENDENT ADULT</a:t>
            </a:r>
            <a:endParaRPr lang="en-US" sz="800" dirty="0"/>
          </a:p>
          <a:p>
            <a:pPr lvl="1"/>
            <a:r>
              <a:rPr lang="en-US" sz="800" i="1" dirty="0"/>
              <a:t>WILFUL CRUELTY TO CHILD</a:t>
            </a:r>
            <a:endParaRPr lang="en-US" sz="800" dirty="0"/>
          </a:p>
          <a:p>
            <a:pPr lvl="1"/>
            <a:r>
              <a:rPr lang="en-US" sz="800" i="1" dirty="0"/>
              <a:t>STALKING</a:t>
            </a:r>
            <a:endParaRPr lang="en-US" sz="800" dirty="0"/>
          </a:p>
          <a:p>
            <a:pPr lvl="1"/>
            <a:r>
              <a:rPr lang="en-US" sz="800" i="1" dirty="0"/>
              <a:t>MURDER</a:t>
            </a:r>
            <a:endParaRPr lang="en-US" sz="800" dirty="0"/>
          </a:p>
          <a:p>
            <a:pPr lvl="1"/>
            <a:r>
              <a:rPr lang="en-US" sz="800" i="1" dirty="0"/>
              <a:t>RAPE</a:t>
            </a:r>
            <a:endParaRPr lang="en-US" sz="800" dirty="0"/>
          </a:p>
          <a:p>
            <a:pPr lvl="1"/>
            <a:r>
              <a:rPr lang="en-US" sz="800" i="1" dirty="0"/>
              <a:t>THROW SUBS AT VEH ON HWY</a:t>
            </a:r>
            <a:endParaRPr lang="en-US" sz="800" dirty="0"/>
          </a:p>
          <a:p>
            <a:pPr lvl="1"/>
            <a:r>
              <a:rPr lang="en-US" sz="800" i="1" dirty="0"/>
              <a:t>SHOOT AT INHABITED DWELLING/VEH (F)</a:t>
            </a:r>
            <a:endParaRPr lang="en-US" sz="800" dirty="0"/>
          </a:p>
          <a:p>
            <a:pPr lvl="1"/>
            <a:r>
              <a:rPr lang="en-US" sz="800" i="1" dirty="0"/>
              <a:t>BATTERY ON PERSON (if separate from above)</a:t>
            </a:r>
            <a:endParaRPr lang="en-US" sz="800" dirty="0"/>
          </a:p>
          <a:p>
            <a:pPr lvl="0"/>
            <a:r>
              <a:rPr lang="en-US" sz="800" b="1" i="1" dirty="0"/>
              <a:t>Theft/Fraud</a:t>
            </a:r>
            <a:endParaRPr lang="en-US" sz="800" dirty="0"/>
          </a:p>
          <a:p>
            <a:pPr lvl="1"/>
            <a:r>
              <a:rPr lang="en-US" sz="800" i="1" dirty="0"/>
              <a:t>PETTY THEFT</a:t>
            </a:r>
            <a:endParaRPr lang="en-US" sz="800" dirty="0"/>
          </a:p>
          <a:p>
            <a:pPr lvl="1"/>
            <a:r>
              <a:rPr lang="en-US" sz="800" i="1" dirty="0"/>
              <a:t>SHOPLIFTING</a:t>
            </a:r>
            <a:endParaRPr lang="en-US" sz="800" dirty="0"/>
          </a:p>
          <a:p>
            <a:pPr lvl="1"/>
            <a:r>
              <a:rPr lang="en-US" sz="800" i="1" dirty="0"/>
              <a:t>GRAND THEFT</a:t>
            </a:r>
            <a:endParaRPr lang="en-US" sz="800" dirty="0"/>
          </a:p>
          <a:p>
            <a:pPr lvl="1"/>
            <a:r>
              <a:rPr lang="en-US" sz="800" i="1" dirty="0"/>
              <a:t>COMMERCIAL/ RESIDENTIAL BURGLARY</a:t>
            </a:r>
            <a:endParaRPr lang="en-US" sz="800" dirty="0"/>
          </a:p>
          <a:p>
            <a:pPr lvl="1"/>
            <a:r>
              <a:rPr lang="en-US" sz="800" i="1" dirty="0"/>
              <a:t>VEHICLE BREAK-IN/THEFT</a:t>
            </a:r>
            <a:endParaRPr lang="en-US" sz="800" dirty="0"/>
          </a:p>
          <a:p>
            <a:pPr lvl="1"/>
            <a:r>
              <a:rPr lang="en-US" sz="800" i="1" dirty="0"/>
              <a:t>FRAUD</a:t>
            </a:r>
            <a:endParaRPr lang="en-US" sz="800" dirty="0"/>
          </a:p>
          <a:p>
            <a:pPr lvl="1"/>
            <a:r>
              <a:rPr lang="en-US" sz="800" i="1" dirty="0"/>
              <a:t>TAMPER WITH VEH</a:t>
            </a:r>
            <a:endParaRPr lang="en-US" sz="800" dirty="0"/>
          </a:p>
          <a:p>
            <a:pPr lvl="0"/>
            <a:r>
              <a:rPr lang="en-US" sz="800" b="1" i="1" dirty="0"/>
              <a:t>Misc. Crimes</a:t>
            </a:r>
            <a:endParaRPr lang="en-US" sz="800" dirty="0"/>
          </a:p>
          <a:p>
            <a:pPr lvl="1"/>
            <a:r>
              <a:rPr lang="en-US" sz="800" i="1" dirty="0"/>
              <a:t>VANDALISM</a:t>
            </a:r>
            <a:endParaRPr lang="en-US" sz="800" dirty="0"/>
          </a:p>
          <a:p>
            <a:pPr lvl="1"/>
            <a:r>
              <a:rPr lang="en-US" sz="800" i="1" dirty="0"/>
              <a:t>OTHER SEX CRIME</a:t>
            </a:r>
            <a:endParaRPr lang="en-US" sz="800" dirty="0"/>
          </a:p>
          <a:p>
            <a:pPr lvl="1"/>
            <a:r>
              <a:rPr lang="en-US" sz="800" i="1" dirty="0"/>
              <a:t>OBSTRUCT/RESIST EXECUTIVE OFFICER</a:t>
            </a:r>
            <a:endParaRPr lang="en-US" sz="800" dirty="0"/>
          </a:p>
          <a:p>
            <a:pPr lvl="1"/>
            <a:r>
              <a:rPr lang="en-US" sz="800" i="1" dirty="0"/>
              <a:t>PROHIBITED WEAPONS</a:t>
            </a:r>
            <a:endParaRPr lang="en-US" sz="800" dirty="0"/>
          </a:p>
          <a:p>
            <a:pPr lvl="1"/>
            <a:r>
              <a:rPr lang="en-US" sz="800" i="1" dirty="0"/>
              <a:t>PROHIBITED BY COURT ORDERS:PURCHASE/ETC FIREARM (F)</a:t>
            </a:r>
            <a:endParaRPr lang="en-US" sz="800" dirty="0"/>
          </a:p>
          <a:p>
            <a:pPr lvl="1"/>
            <a:r>
              <a:rPr lang="en-US" sz="800" i="1" dirty="0"/>
              <a:t>PROHIBITED PERSON OWN/POSSESS/ETC AMMUNITION/ETC (F)</a:t>
            </a:r>
            <a:endParaRPr lang="en-US" sz="800" dirty="0"/>
          </a:p>
          <a:p>
            <a:pPr lvl="1"/>
            <a:r>
              <a:rPr lang="en-US" sz="800" i="1" dirty="0"/>
              <a:t>STALKING (if non-violent)</a:t>
            </a:r>
            <a:endParaRPr lang="en-US" sz="800" dirty="0"/>
          </a:p>
          <a:p>
            <a:pPr lvl="1"/>
            <a:r>
              <a:rPr lang="en-US" sz="800" i="1" dirty="0"/>
              <a:t>PROSTITUTION</a:t>
            </a:r>
            <a:endParaRPr lang="en-US" sz="800" dirty="0"/>
          </a:p>
          <a:p>
            <a:pPr lvl="1"/>
            <a:r>
              <a:rPr lang="en-US" sz="800" i="1" dirty="0"/>
              <a:t>ANNOYING PHONE CALL</a:t>
            </a:r>
            <a:endParaRPr lang="en-US" sz="800" dirty="0"/>
          </a:p>
          <a:p>
            <a:pPr lvl="1"/>
            <a:r>
              <a:rPr lang="en-US" sz="800" i="1" dirty="0"/>
              <a:t>OBSTRUCT USE OF ANY WIRELESS COMMUNICATION DEVICE (M)</a:t>
            </a:r>
            <a:endParaRPr lang="en-US" sz="800" dirty="0"/>
          </a:p>
          <a:p>
            <a:pPr lvl="1"/>
            <a:r>
              <a:rPr lang="en-US" sz="800" i="1" dirty="0"/>
              <a:t>UNLAWFUL POSSESS/USE TEAR GAS OR TEAR GAS WEAPON:EX FEL/ETC (M)</a:t>
            </a:r>
            <a:endParaRPr lang="en-US" sz="800" dirty="0"/>
          </a:p>
          <a:p>
            <a:endParaRPr lang="en-US" sz="800" dirty="0"/>
          </a:p>
        </p:txBody>
      </p:sp>
      <p:sp>
        <p:nvSpPr>
          <p:cNvPr id="8" name="Rectangle 7"/>
          <p:cNvSpPr/>
          <p:nvPr/>
        </p:nvSpPr>
        <p:spPr>
          <a:xfrm>
            <a:off x="8018464" y="856357"/>
            <a:ext cx="4150783" cy="3927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114300">
              <a:spcBef>
                <a:spcPts val="0"/>
              </a:spcBef>
              <a:spcAft>
                <a:spcPts val="0"/>
              </a:spcAft>
            </a:pPr>
            <a:r>
              <a:rPr lang="en-US" sz="800" b="1" u="sng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Complete List of Crimes Committed (158)</a:t>
            </a:r>
            <a:endParaRPr lang="en-US" sz="8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114300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effectLst/>
                <a:ea typeface="Times New Roman" panose="02020603050405020304" pitchFamily="18" charset="0"/>
              </a:rPr>
              <a:t> 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800" dirty="0" smtClean="0">
                <a:effectLst/>
                <a:ea typeface="Times New Roman" panose="02020603050405020304" pitchFamily="18" charset="0"/>
              </a:rPr>
              <a:t>PETTY THEFT(SHOPLIFT)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800" dirty="0" smtClean="0">
                <a:effectLst/>
                <a:ea typeface="Times New Roman" panose="02020603050405020304" pitchFamily="18" charset="0"/>
              </a:rPr>
              <a:t>PETTY THEFT(Shoplift) (M)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800" dirty="0" smtClean="0">
                <a:effectLst/>
                <a:ea typeface="Times New Roman" panose="02020603050405020304" pitchFamily="18" charset="0"/>
              </a:rPr>
              <a:t>PETTY THEFT(SHOPLIFT) (M)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800" dirty="0" smtClean="0">
                <a:effectLst/>
                <a:ea typeface="Times New Roman" panose="02020603050405020304" pitchFamily="18" charset="0"/>
              </a:rPr>
              <a:t>PETTY THEFT(Shoplift)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800" dirty="0" smtClean="0">
                <a:effectLst/>
                <a:ea typeface="Times New Roman" panose="02020603050405020304" pitchFamily="18" charset="0"/>
              </a:rPr>
              <a:t>PETTY THEFT (SHOPLIFT) W/2+ PRIOR CONVICTIONS (M)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800" dirty="0" smtClean="0">
                <a:effectLst/>
                <a:ea typeface="Times New Roman" panose="02020603050405020304" pitchFamily="18" charset="0"/>
              </a:rPr>
              <a:t>PETTY THEFT(W/2 PRIOR CONVICTIONS) (F)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800" dirty="0" smtClean="0">
                <a:effectLst/>
                <a:ea typeface="Times New Roman" panose="02020603050405020304" pitchFamily="18" charset="0"/>
              </a:rPr>
              <a:t>PETTY THEFT(All Other Larceny) (M)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800" dirty="0" smtClean="0">
                <a:effectLst/>
                <a:ea typeface="Times New Roman" panose="02020603050405020304" pitchFamily="18" charset="0"/>
              </a:rPr>
              <a:t>PETTY THEFT(All Other Larceny)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800" dirty="0" smtClean="0">
                <a:effectLst/>
                <a:ea typeface="Times New Roman" panose="02020603050405020304" pitchFamily="18" charset="0"/>
              </a:rPr>
              <a:t>PETTY THEFT(from Building) (M)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800" dirty="0" smtClean="0">
                <a:effectLst/>
                <a:ea typeface="Times New Roman" panose="02020603050405020304" pitchFamily="18" charset="0"/>
              </a:rPr>
              <a:t>PETTY THEFT(Pocket Picking) (M)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800" dirty="0" smtClean="0">
                <a:ea typeface="Times New Roman" panose="02020603050405020304" pitchFamily="18" charset="0"/>
              </a:rPr>
              <a:t>…….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800" dirty="0" smtClean="0">
                <a:effectLst/>
                <a:ea typeface="Times New Roman" panose="02020603050405020304" pitchFamily="18" charset="0"/>
              </a:rPr>
              <a:t>…….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800" dirty="0">
              <a:ea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800" dirty="0" smtClean="0">
              <a:ea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800" dirty="0">
              <a:ea typeface="Times New Roman" panose="02020603050405020304" pitchFamily="18" charset="0"/>
            </a:endParaRPr>
          </a:p>
          <a:p>
            <a:pPr marL="228600" lvl="0" indent="-228600">
              <a:buFont typeface="+mj-lt"/>
              <a:buAutoNum type="arabicParenR" startAt="146"/>
            </a:pPr>
            <a:r>
              <a:rPr lang="en-US" sz="800" dirty="0"/>
              <a:t>PETTY THEFT(Purse Snatch) (M)</a:t>
            </a:r>
          </a:p>
          <a:p>
            <a:pPr marL="228600" lvl="0" indent="-228600">
              <a:buFont typeface="+mj-lt"/>
              <a:buAutoNum type="arabicParenR" startAt="146"/>
            </a:pPr>
            <a:r>
              <a:rPr lang="en-US" sz="800" dirty="0"/>
              <a:t>PETTY THEFT(Pocket Picking) (M)</a:t>
            </a:r>
          </a:p>
          <a:p>
            <a:pPr marL="228600" lvl="0" indent="-228600">
              <a:buFont typeface="+mj-lt"/>
              <a:buAutoNum type="arabicParenR" startAt="146"/>
            </a:pPr>
            <a:r>
              <a:rPr lang="en-US" sz="800" dirty="0"/>
              <a:t>PETTY THEFT FROM LIBRARY OR MERCHANT (M)</a:t>
            </a:r>
          </a:p>
          <a:p>
            <a:pPr marL="228600" lvl="0" indent="-228600">
              <a:buFont typeface="+mj-lt"/>
              <a:buAutoNum type="arabicParenR" startAt="146"/>
            </a:pPr>
            <a:r>
              <a:rPr lang="en-US" sz="800" dirty="0"/>
              <a:t>UNLAWFUL POSSESS/USE TEAR GAS OR TEAR GAS WEAPON:EX FEL/ETC (M)</a:t>
            </a:r>
          </a:p>
          <a:p>
            <a:pPr marL="228600" lvl="0" indent="-228600">
              <a:buFont typeface="+mj-lt"/>
              <a:buAutoNum type="arabicParenR" startAt="146"/>
            </a:pPr>
            <a:r>
              <a:rPr lang="en-US" sz="800" dirty="0"/>
              <a:t>PROHIBITED BY COURT ORDERS:PURCHASE/ETC FIREARM (F)</a:t>
            </a:r>
          </a:p>
          <a:p>
            <a:pPr marL="228600" lvl="0" indent="-228600">
              <a:buFont typeface="+mj-lt"/>
              <a:buAutoNum type="arabicParenR" startAt="146"/>
            </a:pPr>
            <a:r>
              <a:rPr lang="en-US" sz="800" dirty="0"/>
              <a:t>PROHIBITED PERSON OWN/POSSESS/ETC AMMUNITION/ETC (F)</a:t>
            </a:r>
          </a:p>
          <a:p>
            <a:pPr marL="228600" lvl="0" indent="-228600">
              <a:buFont typeface="+mj-lt"/>
              <a:buAutoNum type="arabicParenR" startAt="146"/>
            </a:pPr>
            <a:r>
              <a:rPr lang="en-US" sz="800" dirty="0"/>
              <a:t>SHOOT AT INHABITED DWELLING/VEH (F)</a:t>
            </a:r>
          </a:p>
          <a:p>
            <a:pPr marL="228600" lvl="0" indent="-228600">
              <a:buFont typeface="+mj-lt"/>
              <a:buAutoNum type="arabicParenR" startAt="146"/>
            </a:pPr>
            <a:r>
              <a:rPr lang="en-US" sz="800" dirty="0"/>
              <a:t>TREATMENT-MANDATED FELONY HARD DRUGS W/2 OR MORE PRIOR CONVICTIONS (F)</a:t>
            </a:r>
          </a:p>
          <a:p>
            <a:pPr marL="228600" lvl="0" indent="-228600">
              <a:buFont typeface="+mj-lt"/>
              <a:buAutoNum type="arabicParenR" startAt="146"/>
            </a:pPr>
            <a:r>
              <a:rPr lang="en-US" sz="800" dirty="0"/>
              <a:t>TREATMENT-MANDATED FELONY HARD DRUGS W/2 PRIORS (F)</a:t>
            </a:r>
          </a:p>
          <a:p>
            <a:pPr marL="228600" lvl="0" indent="-228600">
              <a:buFont typeface="+mj-lt"/>
              <a:buAutoNum type="arabicParenR" startAt="146"/>
            </a:pPr>
            <a:r>
              <a:rPr lang="en-US" sz="800" dirty="0"/>
              <a:t>TREATMENT-MANDATED FELONY HARD DRUGS W/2 PRIORS (F,</a:t>
            </a:r>
          </a:p>
          <a:p>
            <a:pPr marL="228600" lvl="0" indent="-228600">
              <a:buFont typeface="+mj-lt"/>
              <a:buAutoNum type="arabicParenR" startAt="146"/>
            </a:pPr>
            <a:r>
              <a:rPr lang="en-US" sz="800" dirty="0"/>
              <a:t>TREATMENT-MANDATED FELONY HARD DRUGS W/2 OR MORE PRIOR CONVICTIONS (F,</a:t>
            </a:r>
          </a:p>
          <a:p>
            <a:pPr marL="228600" lvl="0" indent="-228600">
              <a:buFont typeface="+mj-lt"/>
              <a:buAutoNum type="arabicParenR" startAt="146"/>
            </a:pPr>
            <a:r>
              <a:rPr lang="en-US" sz="800" dirty="0"/>
              <a:t>TREATMENT-MANDATED FELONY HARD DRUGS W/2 PRIORS (F</a:t>
            </a:r>
          </a:p>
          <a:p>
            <a:pPr marL="228600" lvl="0" indent="-228600">
              <a:buFont typeface="+mj-lt"/>
              <a:buAutoNum type="arabicParenR" startAt="146"/>
            </a:pPr>
            <a:r>
              <a:rPr lang="en-US" sz="800" dirty="0"/>
              <a:t>TREATMENT MANDATED FELONY ACT/MISD POSS W/ 2 PRIORS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6900" y="1072621"/>
            <a:ext cx="34417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How to condense 158 different crime descriptions down to the 4 most Important crime categories?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If done properly one uses R-Studio code.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(4) Crime </a:t>
            </a:r>
            <a:r>
              <a:rPr lang="en-US" sz="2000" dirty="0" err="1" smtClean="0"/>
              <a:t>Catagories</a:t>
            </a:r>
            <a:endParaRPr lang="en-US" sz="2000" dirty="0" smtClean="0"/>
          </a:p>
          <a:p>
            <a:r>
              <a:rPr lang="en-US" sz="2000" i="1" dirty="0" smtClean="0"/>
              <a:t>	</a:t>
            </a:r>
            <a:r>
              <a:rPr lang="en-US" sz="2000" b="1" dirty="0" smtClean="0"/>
              <a:t>Drugs/Alcohol</a:t>
            </a:r>
            <a:endParaRPr lang="en-US" sz="2000" b="1" dirty="0"/>
          </a:p>
          <a:p>
            <a:r>
              <a:rPr lang="en-US" sz="2000" b="1" dirty="0" smtClean="0"/>
              <a:t>	Violent </a:t>
            </a:r>
            <a:r>
              <a:rPr lang="en-US" sz="2000" b="1" dirty="0"/>
              <a:t>Crime</a:t>
            </a:r>
          </a:p>
          <a:p>
            <a:r>
              <a:rPr lang="en-US" sz="2000" b="1" dirty="0" smtClean="0"/>
              <a:t>	Theft/Fraud</a:t>
            </a:r>
            <a:endParaRPr lang="en-US" sz="2000" b="1" dirty="0"/>
          </a:p>
          <a:p>
            <a:r>
              <a:rPr lang="en-US" sz="2000" b="1" dirty="0" smtClean="0"/>
              <a:t>	Misc</a:t>
            </a:r>
            <a:r>
              <a:rPr lang="en-US" sz="2000" b="1" dirty="0"/>
              <a:t>. Crimes</a:t>
            </a:r>
          </a:p>
        </p:txBody>
      </p:sp>
    </p:spTree>
    <p:extLst>
      <p:ext uri="{BB962C8B-B14F-4D97-AF65-F5344CB8AC3E}">
        <p14:creationId xmlns:p14="http://schemas.microsoft.com/office/powerpoint/2010/main" val="3187152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4185" y="-142875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The Least safe Store Locations.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82" y="1117600"/>
            <a:ext cx="7183510" cy="55508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319" y="1117600"/>
            <a:ext cx="4283748" cy="554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1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3342" y="-101157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The Safest Store and Location.</a:t>
            </a:r>
            <a:endParaRPr lang="en-US" b="1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399" y="4021668"/>
            <a:ext cx="7137402" cy="26246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399" y="997245"/>
            <a:ext cx="7137402" cy="2920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900" y="997245"/>
            <a:ext cx="4406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safest Store by far is a Target that’s located in Vista, CA near San Marcos HS.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It’s located at 3150 Business Park Dr. in the middle of a cluster of business parks.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252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397</Words>
  <Application>Microsoft Office PowerPoint</Application>
  <PresentationFormat>Widescreen</PresentationFormat>
  <Paragraphs>104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Analyzing Crime Patterns Around Walmart and Target</vt:lpstr>
      <vt:lpstr>So Where Does the North County San Diego Start and end?</vt:lpstr>
      <vt:lpstr>Median, Low-to-Moderate Income parts of North County SD</vt:lpstr>
      <vt:lpstr>Crimes to consider: How many classifications?</vt:lpstr>
      <vt:lpstr>The Least safe Store Locations.</vt:lpstr>
      <vt:lpstr>The Safest Store and Location.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Crime Patterns Around Walmart and Target</dc:title>
  <dc:creator>Sal Figueroa</dc:creator>
  <cp:lastModifiedBy>Sal Figueroa</cp:lastModifiedBy>
  <cp:revision>10</cp:revision>
  <dcterms:created xsi:type="dcterms:W3CDTF">2025-05-19T23:38:28Z</dcterms:created>
  <dcterms:modified xsi:type="dcterms:W3CDTF">2025-05-20T00:54:18Z</dcterms:modified>
</cp:coreProperties>
</file>